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1626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7A597-809C-4F0C-B8F1-065918C15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03D51-0C5C-4B4B-B394-AA18DE79AA11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47A50D-51C0-4DBE-AF9D-BBED8BA38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B73EEF-1A75-4D2E-B224-F293751E8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A5618-158A-42D8-8ABC-55E476DDB4C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7087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34DC05-7528-41AD-BAFF-1868A9BAE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4AC6D-4D58-4542-93B6-452D1811A2F5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E2BCA2-57D0-4ABF-A46E-2EED56BBE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719EFD-3082-4CA2-BFBE-872ABC594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98EDB-4054-4A6D-9F77-53EBF1CF730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5488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73CF78-E25D-48F6-ACD3-A15FDD996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CF73F-D03E-4320-8BEA-9B33749802EF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149B1B-A2CA-4E2F-A1CE-85F4AB15B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B4F9CA-B338-4264-B4C0-ED0B286B8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742C61-B1D3-43DC-80C6-D20C8E29B59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4222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5E85B1-9B84-420D-B05F-69F337BA9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24BF9-98A1-41B3-9717-A22CE4CE1B8E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E04873-292C-4DBE-B676-E938AB96A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DB51F8-2B8C-4598-9C6E-13BDF2BF5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46853-3EA5-4365-B2CB-5CC9D98C92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1996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637701-DD4C-4686-8ADC-9AE90D734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66BBF-7F45-47CD-9240-9C27DC710071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987FFF-6D69-46EF-B1B3-3F83B7A34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8C689D-53B9-43E4-AB9C-C3B4BD2D6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41C71-02A5-4FA7-BAA1-E55D3D5079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1536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159E69-7B89-4782-910C-DE6689485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89591-D031-440B-BE7F-06CCF432DB1C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5F939D-21BF-4C9B-9C13-99CD59AE2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155C54-B5CB-47FE-9321-417FF5230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99027-7487-430F-8AE0-5D4CD32722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1899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6F282887-FA4D-4448-9F0C-723A64848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40598-CA42-46C9-B9ED-C2E1B4B0DA63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E41975CF-4786-4467-84B7-75F409F01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E2237A1F-932D-49EE-B172-DED32EF8E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4266DF-133E-4FF9-8B35-FD67A1F06F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6490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B2D9F06A-0455-415B-8BDF-A4546D799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2FBC3-82A4-4493-8809-E20F9C10216D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CA3D0D0D-1229-4733-A0B5-365FD33EC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CE25F82C-BEA8-4D9D-B9BE-9E0CDA67D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B3C60-CBA7-4F74-8349-8C7257F973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5367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B3AC8C04-0412-4EE8-8C3D-634BF1D32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81B75-0361-4530-A9DE-7D0576096C4F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4EC38A88-8337-4FA1-BA09-4090281D8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0F44491C-BABD-4578-9547-2C58CCA47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16882E-4AB0-487A-B0FA-1C35CD2704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5370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BF27954E-B615-4151-9777-F650C7AA5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A59D8-C677-46C9-AE5F-4AF6EFADCCFC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3EB2C513-0B8E-45E6-98C0-5CF82FCE0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A0C88263-53D6-4EB2-A3E8-2A76F5BAA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8D13E-9A32-40DA-B2A2-CC4DA2F221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3841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EF0A199D-4252-4C31-B15F-756DC76F8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C312D-65B8-47FD-B0F7-AE3C47FA0D6C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1CAEDCFD-8B0A-4DA8-AB3B-782B1A247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62590745-A55F-4C2A-896F-B89D601CF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1AFB6-6992-498B-BB45-A2CB02054AD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4338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4D01507-A264-44F3-8C4E-F538E37EA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54DA6-653B-45E0-85B5-448E7BF25148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1758165E-64B3-48EE-BAE9-FC07F0CA0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E955AA9A-E730-4783-9E67-93F58BE63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A9B8DD-40C4-4E11-89AA-CBC4074BBC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003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376DF82C-1DDF-4447-BBD7-324DC9CB2F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8C32D90C-210A-498E-81B3-0EDFD162B0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4D9E81-318D-455E-973C-555AED4BB2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47E8D1-3F15-4B77-B97C-B8E1CB685135}" type="datetimeFigureOut">
              <a:rPr lang="ru-RU"/>
              <a:pPr>
                <a:defRPr/>
              </a:pPr>
              <a:t>30.09.2020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82BBFF-4053-4632-B9EE-1871A25660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339F40-3707-4B12-A78C-15C2FD8AF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CA359B7-1921-4828-970A-474F73EEA8A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hyperlink" Target="https://moodle.spbgasu.ru/mod/folder/view.php?id=52784" TargetMode="Externa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758878-9CCE-44E1-BFFF-9EEAFE832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191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МАШИНЫ ДЛЯ ЗЕМЛЕРОЙНЫХ РАБОТ</a:t>
            </a:r>
            <a:br>
              <a:rPr lang="ru-RU" sz="2900" dirty="0">
                <a:latin typeface="Times New Roman" pitchFamily="18" charset="0"/>
                <a:cs typeface="Times New Roman" pitchFamily="18" charset="0"/>
              </a:rPr>
            </a:br>
            <a:endParaRPr lang="ru-RU" sz="2900" b="1" dirty="0">
              <a:latin typeface="Times New Roman" pitchFamily="18" charset="0"/>
            </a:endParaRPr>
          </a:p>
        </p:txBody>
      </p:sp>
      <p:sp>
        <p:nvSpPr>
          <p:cNvPr id="7171" name="Текст 2">
            <a:extLst>
              <a:ext uri="{FF2B5EF4-FFF2-40B4-BE49-F238E27FC236}">
                <a16:creationId xmlns:a16="http://schemas.microsoft.com/office/drawing/2014/main" id="{213F78DF-E1FE-4034-ABE0-16BAD18CA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6013" y="692150"/>
            <a:ext cx="6840537" cy="1296988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Лекция 2. 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Выдача задания на КП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sz="2400" dirty="0"/>
          </a:p>
        </p:txBody>
      </p:sp>
      <p:sp>
        <p:nvSpPr>
          <p:cNvPr id="2052" name="TextBox 4">
            <a:extLst>
              <a:ext uri="{FF2B5EF4-FFF2-40B4-BE49-F238E27FC236}">
                <a16:creationId xmlns:a16="http://schemas.microsoft.com/office/drawing/2014/main" id="{E2E09207-0131-458E-AD99-132499E47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6165850"/>
            <a:ext cx="70564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Составитель – профессор кафедры наземных транспортно-технологических машин  СПбГАСУ – Репин Сергей Васильевич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26B9D6-5016-43B4-A858-F6DA754A9004}"/>
              </a:ext>
            </a:extLst>
          </p:cNvPr>
          <p:cNvSpPr txBox="1"/>
          <p:nvPr/>
        </p:nvSpPr>
        <p:spPr>
          <a:xfrm>
            <a:off x="1116013" y="1844675"/>
            <a:ext cx="6264275" cy="378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eaLnBrk="1" hangingPunct="1">
              <a:buFontTx/>
              <a:buAutoNum type="arabicPeriod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Скачать методичку по КП с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Тимса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Мудла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«МЗР КП 2020.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doc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выбрать свой вариант задания»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Скачать «Бланк задания 2020.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doc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и заполнить (бланк подшивается в пояснительную записку к КП после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тит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листа).</a:t>
            </a:r>
          </a:p>
          <a:p>
            <a:pPr marL="457200" indent="-457200" eaLnBrk="1" hangingPunct="1">
              <a:buFontTx/>
              <a:buAutoNum type="arabicPeriod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Выполнять стадии КП в соответствии с графиком в задании на КП</a:t>
            </a:r>
          </a:p>
          <a:p>
            <a:pPr>
              <a:defRPr/>
            </a:pP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:a16="http://schemas.microsoft.com/office/drawing/2014/main" id="{33CCAEC7-1522-4E12-8EA7-264378286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800"/>
          </a:xfrm>
        </p:spPr>
        <p:txBody>
          <a:bodyPr/>
          <a:lstStyle/>
          <a:p>
            <a:r>
              <a:rPr lang="ru-RU" altLang="ru-RU" sz="3200"/>
              <a:t>Методические материалы по курсу </a:t>
            </a:r>
          </a:p>
        </p:txBody>
      </p:sp>
      <p:sp>
        <p:nvSpPr>
          <p:cNvPr id="3075" name="TextBox 4">
            <a:extLst>
              <a:ext uri="{FF2B5EF4-FFF2-40B4-BE49-F238E27FC236}">
                <a16:creationId xmlns:a16="http://schemas.microsoft.com/office/drawing/2014/main" id="{56E51821-FBDD-4448-9802-720C31D02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8" y="1204913"/>
            <a:ext cx="6842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Материалы на </a:t>
            </a:r>
            <a:r>
              <a:rPr lang="en-US" altLang="ru-RU" sz="1800">
                <a:latin typeface="Arial" panose="020B0604020202020204" pitchFamily="34" charset="0"/>
              </a:rPr>
              <a:t>Teams </a:t>
            </a:r>
            <a:r>
              <a:rPr lang="ru-RU" altLang="ru-RU" sz="1800">
                <a:latin typeface="Arial" panose="020B0604020202020204" pitchFamily="34" charset="0"/>
              </a:rPr>
              <a:t>(файлы):</a:t>
            </a:r>
          </a:p>
        </p:txBody>
      </p:sp>
      <p:pic>
        <p:nvPicPr>
          <p:cNvPr id="3076" name="Рисунок 1">
            <a:extLst>
              <a:ext uri="{FF2B5EF4-FFF2-40B4-BE49-F238E27FC236}">
                <a16:creationId xmlns:a16="http://schemas.microsoft.com/office/drawing/2014/main" id="{C811A8B9-82BF-4D13-A4C1-726EB7FCF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" t="21840" r="54169" b="36160"/>
          <a:stretch>
            <a:fillRect/>
          </a:stretch>
        </p:blipFill>
        <p:spPr bwMode="auto">
          <a:xfrm>
            <a:off x="457200" y="1700213"/>
            <a:ext cx="8578850" cy="4875212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84E464CD-DCA4-49C6-BB32-7B0D87A7B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263" y="1090613"/>
            <a:ext cx="7180262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200" b="1">
                <a:cs typeface="Times New Roman" panose="02020603050405020304" pitchFamily="18" charset="0"/>
              </a:rPr>
              <a:t>Варианты заданий для выполнения курсового проекта по МЗР</a:t>
            </a:r>
            <a:endParaRPr lang="ru-RU" altLang="ru-RU" sz="1200"/>
          </a:p>
          <a:p>
            <a:r>
              <a:rPr lang="ru-RU" altLang="ru-RU" sz="1200">
                <a:cs typeface="Times New Roman" panose="02020603050405020304" pitchFamily="18" charset="0"/>
              </a:rPr>
              <a:t>(нечетные номера первой группе – 1-НТТС-4, четные номера – второй – 2 НТТТС-4)</a:t>
            </a:r>
            <a:endParaRPr lang="ru-RU" altLang="ru-RU" sz="1200"/>
          </a:p>
          <a:p>
            <a:r>
              <a:rPr lang="ru-RU" altLang="ru-RU" sz="1200">
                <a:cs typeface="Times New Roman" panose="02020603050405020304" pitchFamily="18" charset="0"/>
              </a:rPr>
              <a:t>Выбор номера варианта </a:t>
            </a:r>
            <a:r>
              <a:rPr lang="en-US" altLang="ru-RU" sz="1200" b="1" i="1">
                <a:cs typeface="Times New Roman" panose="02020603050405020304" pitchFamily="18" charset="0"/>
              </a:rPr>
              <a:t>V</a:t>
            </a:r>
            <a:r>
              <a:rPr lang="en-US" altLang="ru-RU" sz="1200">
                <a:cs typeface="Times New Roman" panose="02020603050405020304" pitchFamily="18" charset="0"/>
              </a:rPr>
              <a:t> </a:t>
            </a:r>
            <a:r>
              <a:rPr lang="ru-RU" altLang="ru-RU" sz="1200">
                <a:cs typeface="Times New Roman" panose="02020603050405020304" pitchFamily="18" charset="0"/>
              </a:rPr>
              <a:t>задания в соответствии с порядковым номером </a:t>
            </a:r>
            <a:r>
              <a:rPr lang="en-US" altLang="ru-RU" sz="1200" b="1" i="1">
                <a:cs typeface="Times New Roman" panose="02020603050405020304" pitchFamily="18" charset="0"/>
              </a:rPr>
              <a:t>N</a:t>
            </a:r>
            <a:r>
              <a:rPr lang="ru-RU" altLang="ru-RU" sz="1200">
                <a:cs typeface="Times New Roman" panose="02020603050405020304" pitchFamily="18" charset="0"/>
              </a:rPr>
              <a:t> в списке группы по формулам: </a:t>
            </a:r>
            <a:endParaRPr lang="ru-RU" altLang="ru-RU" sz="1200"/>
          </a:p>
          <a:p>
            <a:r>
              <a:rPr lang="ru-RU" altLang="ru-RU" sz="1200">
                <a:cs typeface="Times New Roman" panose="02020603050405020304" pitchFamily="18" charset="0"/>
              </a:rPr>
              <a:t>1-НТТС-4 − </a:t>
            </a:r>
            <a:r>
              <a:rPr lang="en-US" altLang="ru-RU" sz="1200" b="1" i="1">
                <a:cs typeface="Times New Roman" panose="02020603050405020304" pitchFamily="18" charset="0"/>
              </a:rPr>
              <a:t>V</a:t>
            </a:r>
            <a:r>
              <a:rPr lang="ru-RU" altLang="ru-RU" sz="1200" b="1" i="1">
                <a:cs typeface="Times New Roman" panose="02020603050405020304" pitchFamily="18" charset="0"/>
              </a:rPr>
              <a:t>=2</a:t>
            </a:r>
            <a:r>
              <a:rPr lang="en-US" altLang="ru-RU" sz="1200" b="1" i="1">
                <a:cs typeface="Times New Roman" panose="02020603050405020304" pitchFamily="18" charset="0"/>
              </a:rPr>
              <a:t>N</a:t>
            </a:r>
            <a:r>
              <a:rPr lang="ru-RU" altLang="ru-RU" sz="1200" b="1" i="1">
                <a:cs typeface="Times New Roman" panose="02020603050405020304" pitchFamily="18" charset="0"/>
              </a:rPr>
              <a:t>-1</a:t>
            </a:r>
            <a:r>
              <a:rPr lang="ru-RU" altLang="ru-RU" sz="1200">
                <a:cs typeface="Times New Roman" panose="02020603050405020304" pitchFamily="18" charset="0"/>
              </a:rPr>
              <a:t>;  2 НТТТС-4 – </a:t>
            </a:r>
            <a:r>
              <a:rPr lang="en-US" altLang="ru-RU" sz="1200" b="1" i="1">
                <a:cs typeface="Times New Roman" panose="02020603050405020304" pitchFamily="18" charset="0"/>
              </a:rPr>
              <a:t>V</a:t>
            </a:r>
            <a:r>
              <a:rPr lang="ru-RU" altLang="ru-RU" sz="1200" b="1" i="1">
                <a:cs typeface="Times New Roman" panose="02020603050405020304" pitchFamily="18" charset="0"/>
              </a:rPr>
              <a:t>=2</a:t>
            </a:r>
            <a:r>
              <a:rPr lang="en-US" altLang="ru-RU" sz="1200" b="1" i="1">
                <a:cs typeface="Times New Roman" panose="02020603050405020304" pitchFamily="18" charset="0"/>
              </a:rPr>
              <a:t>N</a:t>
            </a:r>
            <a:r>
              <a:rPr lang="ru-RU" altLang="ru-RU" sz="1200">
                <a:cs typeface="Times New Roman" panose="02020603050405020304" pitchFamily="18" charset="0"/>
              </a:rPr>
              <a:t>.</a:t>
            </a:r>
            <a:endParaRPr lang="ru-RU" altLang="ru-RU" sz="1200"/>
          </a:p>
          <a:p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</a:t>
            </a:r>
            <a:endParaRPr lang="ru-RU" altLang="ru-RU" sz="1200"/>
          </a:p>
          <a:p>
            <a:endParaRPr lang="ru-RU" altLang="ru-RU" sz="1200"/>
          </a:p>
        </p:txBody>
      </p:sp>
      <p:graphicFrame>
        <p:nvGraphicFramePr>
          <p:cNvPr id="4099" name="Объект 4">
            <a:extLst>
              <a:ext uri="{FF2B5EF4-FFF2-40B4-BE49-F238E27FC236}">
                <a16:creationId xmlns:a16="http://schemas.microsoft.com/office/drawing/2014/main" id="{8520FFE2-571C-47FB-908C-BBBFF81BB8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1800" y="2544763"/>
          <a:ext cx="7978775" cy="212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Лист" r:id="rId3" imgW="8258175" imgH="2390775" progId="Excel.Sheet.8">
                  <p:embed/>
                </p:oleObj>
              </mc:Choice>
              <mc:Fallback>
                <p:oleObj name="Лист" r:id="rId3" imgW="8258175" imgH="2390775" progId="Excel.Sheet.8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2544763"/>
                        <a:ext cx="7978775" cy="2128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Rectangle 3">
            <a:extLst>
              <a:ext uri="{FF2B5EF4-FFF2-40B4-BE49-F238E27FC236}">
                <a16:creationId xmlns:a16="http://schemas.microsoft.com/office/drawing/2014/main" id="{0B1D2EBD-B1C8-4BC5-8614-028780671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525" y="43291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49B8A28-2EC5-4C7F-BDF7-FEA843C0F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263" y="1182688"/>
            <a:ext cx="7180262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200" b="1">
                <a:cs typeface="Times New Roman" panose="02020603050405020304" pitchFamily="18" charset="0"/>
              </a:rPr>
              <a:t>Варианты заданий для выполнения курсового проекта по МЗР</a:t>
            </a:r>
            <a:endParaRPr lang="ru-RU" altLang="ru-RU" sz="1200"/>
          </a:p>
          <a:p>
            <a:r>
              <a:rPr lang="ru-RU" altLang="ru-RU" sz="1200" b="1">
                <a:cs typeface="Times New Roman" panose="02020603050405020304" pitchFamily="18" charset="0"/>
              </a:rPr>
              <a:t> </a:t>
            </a:r>
            <a:r>
              <a:rPr lang="ru-RU" altLang="ru-RU" sz="1200">
                <a:cs typeface="Times New Roman" panose="02020603050405020304" pitchFamily="18" charset="0"/>
              </a:rPr>
              <a:t>(нечетные номера первой группе – 1-НТТС-4, четные номера – второй – 2 НТТТС-4)</a:t>
            </a:r>
            <a:endParaRPr lang="ru-RU" altLang="ru-RU" sz="1200"/>
          </a:p>
          <a:p>
            <a:r>
              <a:rPr lang="ru-RU" altLang="ru-RU" sz="1200">
                <a:cs typeface="Times New Roman" panose="02020603050405020304" pitchFamily="18" charset="0"/>
              </a:rPr>
              <a:t>Выбор номера варианта </a:t>
            </a:r>
            <a:r>
              <a:rPr lang="en-US" altLang="ru-RU" sz="1200" b="1" i="1">
                <a:cs typeface="Times New Roman" panose="02020603050405020304" pitchFamily="18" charset="0"/>
              </a:rPr>
              <a:t>V</a:t>
            </a:r>
            <a:r>
              <a:rPr lang="en-US" altLang="ru-RU" sz="1200">
                <a:cs typeface="Times New Roman" panose="02020603050405020304" pitchFamily="18" charset="0"/>
              </a:rPr>
              <a:t> </a:t>
            </a:r>
            <a:r>
              <a:rPr lang="ru-RU" altLang="ru-RU" sz="1200">
                <a:cs typeface="Times New Roman" panose="02020603050405020304" pitchFamily="18" charset="0"/>
              </a:rPr>
              <a:t>задания в соответствии с порядковым номером </a:t>
            </a:r>
            <a:r>
              <a:rPr lang="en-US" altLang="ru-RU" sz="1200" b="1" i="1">
                <a:cs typeface="Times New Roman" panose="02020603050405020304" pitchFamily="18" charset="0"/>
              </a:rPr>
              <a:t>N</a:t>
            </a:r>
            <a:r>
              <a:rPr lang="ru-RU" altLang="ru-RU" sz="1200">
                <a:cs typeface="Times New Roman" panose="02020603050405020304" pitchFamily="18" charset="0"/>
              </a:rPr>
              <a:t> в списке группы по формулам: </a:t>
            </a:r>
            <a:endParaRPr lang="ru-RU" altLang="ru-RU" sz="1200"/>
          </a:p>
          <a:p>
            <a:r>
              <a:rPr lang="ru-RU" altLang="ru-RU" sz="1200">
                <a:cs typeface="Times New Roman" panose="02020603050405020304" pitchFamily="18" charset="0"/>
              </a:rPr>
              <a:t>1-НТТС-4 − </a:t>
            </a:r>
            <a:r>
              <a:rPr lang="en-US" altLang="ru-RU" sz="1200" b="1" i="1">
                <a:cs typeface="Times New Roman" panose="02020603050405020304" pitchFamily="18" charset="0"/>
              </a:rPr>
              <a:t>V</a:t>
            </a:r>
            <a:r>
              <a:rPr lang="ru-RU" altLang="ru-RU" sz="1200" b="1" i="1">
                <a:cs typeface="Times New Roman" panose="02020603050405020304" pitchFamily="18" charset="0"/>
              </a:rPr>
              <a:t>=2</a:t>
            </a:r>
            <a:r>
              <a:rPr lang="en-US" altLang="ru-RU" sz="1200" b="1" i="1">
                <a:cs typeface="Times New Roman" panose="02020603050405020304" pitchFamily="18" charset="0"/>
              </a:rPr>
              <a:t>N</a:t>
            </a:r>
            <a:r>
              <a:rPr lang="ru-RU" altLang="ru-RU" sz="1200" b="1" i="1">
                <a:cs typeface="Times New Roman" panose="02020603050405020304" pitchFamily="18" charset="0"/>
              </a:rPr>
              <a:t>-1</a:t>
            </a:r>
            <a:r>
              <a:rPr lang="ru-RU" altLang="ru-RU" sz="1200">
                <a:cs typeface="Times New Roman" panose="02020603050405020304" pitchFamily="18" charset="0"/>
              </a:rPr>
              <a:t>;  2 НТТТС-4 – </a:t>
            </a:r>
            <a:r>
              <a:rPr lang="en-US" altLang="ru-RU" sz="1200" b="1" i="1">
                <a:cs typeface="Times New Roman" panose="02020603050405020304" pitchFamily="18" charset="0"/>
              </a:rPr>
              <a:t>V</a:t>
            </a:r>
            <a:r>
              <a:rPr lang="ru-RU" altLang="ru-RU" sz="1200" b="1" i="1">
                <a:cs typeface="Times New Roman" panose="02020603050405020304" pitchFamily="18" charset="0"/>
              </a:rPr>
              <a:t>=2</a:t>
            </a:r>
            <a:r>
              <a:rPr lang="en-US" altLang="ru-RU" sz="1200" b="1" i="1">
                <a:cs typeface="Times New Roman" panose="02020603050405020304" pitchFamily="18" charset="0"/>
              </a:rPr>
              <a:t>N</a:t>
            </a:r>
            <a:r>
              <a:rPr lang="ru-RU" altLang="ru-RU" sz="1200">
                <a:cs typeface="Times New Roman" panose="02020603050405020304" pitchFamily="18" charset="0"/>
              </a:rPr>
              <a:t>.</a:t>
            </a:r>
            <a:endParaRPr lang="ru-RU" altLang="ru-RU" sz="1200"/>
          </a:p>
          <a:p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 </a:t>
            </a:r>
            <a:r>
              <a:rPr lang="ru-RU" altLang="ru-RU" sz="1200"/>
              <a:t> </a:t>
            </a:r>
            <a:r>
              <a:rPr lang="ru-RU" altLang="ru-RU" sz="900"/>
              <a:t>(продолжение 1)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AF25CB0-01C6-4D25-8B39-3888F6ADF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525" y="43291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5124" name="Rectangle 2">
            <a:extLst>
              <a:ext uri="{FF2B5EF4-FFF2-40B4-BE49-F238E27FC236}">
                <a16:creationId xmlns:a16="http://schemas.microsoft.com/office/drawing/2014/main" id="{0B1C06E7-C834-4C46-BA94-3CADFEE95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263" y="2371725"/>
            <a:ext cx="138112" cy="3460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graphicFrame>
        <p:nvGraphicFramePr>
          <p:cNvPr id="5125" name="Объект 2">
            <a:extLst>
              <a:ext uri="{FF2B5EF4-FFF2-40B4-BE49-F238E27FC236}">
                <a16:creationId xmlns:a16="http://schemas.microsoft.com/office/drawing/2014/main" id="{F1A9E6A3-A416-4199-AC27-99DC089116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4175" y="2646363"/>
          <a:ext cx="8074025" cy="226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Лист" r:id="rId3" imgW="7896225" imgH="2400300" progId="Excel.Sheet.8">
                  <p:embed/>
                </p:oleObj>
              </mc:Choice>
              <mc:Fallback>
                <p:oleObj name="Лист" r:id="rId3" imgW="7896225" imgH="2400300" progId="Excel.Sheet.8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2646363"/>
                        <a:ext cx="8074025" cy="2262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TextBox 6">
            <a:extLst>
              <a:ext uri="{FF2B5EF4-FFF2-40B4-BE49-F238E27FC236}">
                <a16:creationId xmlns:a16="http://schemas.microsoft.com/office/drawing/2014/main" id="{C67EEB31-05A1-4850-A915-DE0BE9C5F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" y="5083175"/>
            <a:ext cx="7535863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aseline="30000"/>
              <a:t>Экскаватор с погрузочным оборудованием – это полноповоротный экскаватор с погрузочным рабочим оборудованием (см. Раннев. Одноковшовые экскаваторы. § 22. Рис. 76.  Книга здесь: </a:t>
            </a:r>
            <a:r>
              <a:rPr lang="ru-RU" altLang="ru-RU" u="sng" baseline="30000">
                <a:hlinkClick r:id="rId5"/>
              </a:rPr>
              <a:t>https://moodle.spbgasu.ru/mod/folder/view.php?id=52784</a:t>
            </a:r>
            <a:r>
              <a:rPr lang="ru-RU" altLang="ru-RU" baseline="30000"/>
              <a:t> oke-1,2,3.zip ). Параметры в таблице П. 9 (МУ по КП 2020). Не путать с экскаваторами-погрузчиками второй размерной группы на тракторном шасси, которые снабжены фронтальным погрузчиком спереди.</a:t>
            </a:r>
            <a:endParaRPr lang="ru-RU" alt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CD2B4605-7F2B-41E7-9519-908025F6A1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263" y="1182688"/>
            <a:ext cx="7180262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1200" b="1">
                <a:cs typeface="Times New Roman" panose="02020603050405020304" pitchFamily="18" charset="0"/>
              </a:rPr>
              <a:t>Варианты заданий для выполнения курсового проекта по МЗР</a:t>
            </a:r>
            <a:endParaRPr lang="ru-RU" altLang="ru-RU" sz="1200"/>
          </a:p>
          <a:p>
            <a:r>
              <a:rPr lang="ru-RU" altLang="ru-RU" sz="1200">
                <a:cs typeface="Times New Roman" panose="02020603050405020304" pitchFamily="18" charset="0"/>
              </a:rPr>
              <a:t>(нечетные номера первой группе – 1-НТТС-4, четные номера – второй – 2 НТТТС-4)</a:t>
            </a:r>
            <a:endParaRPr lang="ru-RU" altLang="ru-RU" sz="1200"/>
          </a:p>
          <a:p>
            <a:r>
              <a:rPr lang="ru-RU" altLang="ru-RU" sz="1200">
                <a:cs typeface="Times New Roman" panose="02020603050405020304" pitchFamily="18" charset="0"/>
              </a:rPr>
              <a:t>Выбор номера варианта </a:t>
            </a:r>
            <a:r>
              <a:rPr lang="en-US" altLang="ru-RU" sz="1200" b="1" i="1">
                <a:cs typeface="Times New Roman" panose="02020603050405020304" pitchFamily="18" charset="0"/>
              </a:rPr>
              <a:t>V</a:t>
            </a:r>
            <a:r>
              <a:rPr lang="en-US" altLang="ru-RU" sz="1200">
                <a:cs typeface="Times New Roman" panose="02020603050405020304" pitchFamily="18" charset="0"/>
              </a:rPr>
              <a:t> </a:t>
            </a:r>
            <a:r>
              <a:rPr lang="ru-RU" altLang="ru-RU" sz="1200">
                <a:cs typeface="Times New Roman" panose="02020603050405020304" pitchFamily="18" charset="0"/>
              </a:rPr>
              <a:t>задания в соответствии с порядковым номером </a:t>
            </a:r>
            <a:r>
              <a:rPr lang="en-US" altLang="ru-RU" sz="1200" b="1" i="1">
                <a:cs typeface="Times New Roman" panose="02020603050405020304" pitchFamily="18" charset="0"/>
              </a:rPr>
              <a:t>N</a:t>
            </a:r>
            <a:r>
              <a:rPr lang="ru-RU" altLang="ru-RU" sz="1200">
                <a:cs typeface="Times New Roman" panose="02020603050405020304" pitchFamily="18" charset="0"/>
              </a:rPr>
              <a:t> в списке группы по формулам: </a:t>
            </a:r>
            <a:endParaRPr lang="ru-RU" altLang="ru-RU" sz="1200"/>
          </a:p>
          <a:p>
            <a:r>
              <a:rPr lang="ru-RU" altLang="ru-RU" sz="1200">
                <a:cs typeface="Times New Roman" panose="02020603050405020304" pitchFamily="18" charset="0"/>
              </a:rPr>
              <a:t>1-НТТС-4 − </a:t>
            </a:r>
            <a:r>
              <a:rPr lang="en-US" altLang="ru-RU" sz="1200" b="1" i="1">
                <a:cs typeface="Times New Roman" panose="02020603050405020304" pitchFamily="18" charset="0"/>
              </a:rPr>
              <a:t>V</a:t>
            </a:r>
            <a:r>
              <a:rPr lang="ru-RU" altLang="ru-RU" sz="1200" b="1" i="1">
                <a:cs typeface="Times New Roman" panose="02020603050405020304" pitchFamily="18" charset="0"/>
              </a:rPr>
              <a:t>=2</a:t>
            </a:r>
            <a:r>
              <a:rPr lang="en-US" altLang="ru-RU" sz="1200" b="1" i="1">
                <a:cs typeface="Times New Roman" panose="02020603050405020304" pitchFamily="18" charset="0"/>
              </a:rPr>
              <a:t>N</a:t>
            </a:r>
            <a:r>
              <a:rPr lang="ru-RU" altLang="ru-RU" sz="1200" b="1" i="1">
                <a:cs typeface="Times New Roman" panose="02020603050405020304" pitchFamily="18" charset="0"/>
              </a:rPr>
              <a:t>-1</a:t>
            </a:r>
            <a:r>
              <a:rPr lang="ru-RU" altLang="ru-RU" sz="1200">
                <a:cs typeface="Times New Roman" panose="02020603050405020304" pitchFamily="18" charset="0"/>
              </a:rPr>
              <a:t>;  2 НТТТС-4 – </a:t>
            </a:r>
            <a:r>
              <a:rPr lang="en-US" altLang="ru-RU" sz="1200" b="1" i="1">
                <a:cs typeface="Times New Roman" panose="02020603050405020304" pitchFamily="18" charset="0"/>
              </a:rPr>
              <a:t>V</a:t>
            </a:r>
            <a:r>
              <a:rPr lang="ru-RU" altLang="ru-RU" sz="1200" b="1" i="1">
                <a:cs typeface="Times New Roman" panose="02020603050405020304" pitchFamily="18" charset="0"/>
              </a:rPr>
              <a:t>=2</a:t>
            </a:r>
            <a:r>
              <a:rPr lang="en-US" altLang="ru-RU" sz="1200" b="1" i="1">
                <a:cs typeface="Times New Roman" panose="02020603050405020304" pitchFamily="18" charset="0"/>
              </a:rPr>
              <a:t>N</a:t>
            </a:r>
            <a:r>
              <a:rPr lang="ru-RU" altLang="ru-RU" sz="1200">
                <a:cs typeface="Times New Roman" panose="02020603050405020304" pitchFamily="18" charset="0"/>
              </a:rPr>
              <a:t>.</a:t>
            </a:r>
            <a:endParaRPr lang="ru-RU" altLang="ru-RU" sz="1200"/>
          </a:p>
          <a:p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 </a:t>
            </a:r>
            <a:r>
              <a:rPr lang="ru-RU" altLang="ru-RU" sz="1200"/>
              <a:t> </a:t>
            </a:r>
            <a:r>
              <a:rPr lang="ru-RU" altLang="ru-RU" sz="900"/>
              <a:t>(продолжение 2)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03ADBC6C-E277-42ED-9671-4E808B376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525" y="4329113"/>
            <a:ext cx="138113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B07C5E87-1E23-450A-B0C1-AB91579E29E1}"/>
              </a:ext>
            </a:extLst>
          </p:cNvPr>
          <p:cNvGraphicFramePr>
            <a:graphicFrameLocks noGrp="1"/>
          </p:cNvGraphicFramePr>
          <p:nvPr/>
        </p:nvGraphicFramePr>
        <p:xfrm>
          <a:off x="1100932" y="2885147"/>
          <a:ext cx="6952457" cy="1974724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413355">
                  <a:extLst>
                    <a:ext uri="{9D8B030D-6E8A-4147-A177-3AD203B41FA5}">
                      <a16:colId xmlns:a16="http://schemas.microsoft.com/office/drawing/2014/main" val="1323785345"/>
                    </a:ext>
                  </a:extLst>
                </a:gridCol>
                <a:gridCol w="216166">
                  <a:extLst>
                    <a:ext uri="{9D8B030D-6E8A-4147-A177-3AD203B41FA5}">
                      <a16:colId xmlns:a16="http://schemas.microsoft.com/office/drawing/2014/main" val="2144338472"/>
                    </a:ext>
                  </a:extLst>
                </a:gridCol>
                <a:gridCol w="216166">
                  <a:extLst>
                    <a:ext uri="{9D8B030D-6E8A-4147-A177-3AD203B41FA5}">
                      <a16:colId xmlns:a16="http://schemas.microsoft.com/office/drawing/2014/main" val="492376557"/>
                    </a:ext>
                  </a:extLst>
                </a:gridCol>
                <a:gridCol w="216166">
                  <a:extLst>
                    <a:ext uri="{9D8B030D-6E8A-4147-A177-3AD203B41FA5}">
                      <a16:colId xmlns:a16="http://schemas.microsoft.com/office/drawing/2014/main" val="3882334301"/>
                    </a:ext>
                  </a:extLst>
                </a:gridCol>
                <a:gridCol w="227664">
                  <a:extLst>
                    <a:ext uri="{9D8B030D-6E8A-4147-A177-3AD203B41FA5}">
                      <a16:colId xmlns:a16="http://schemas.microsoft.com/office/drawing/2014/main" val="3181294699"/>
                    </a:ext>
                  </a:extLst>
                </a:gridCol>
                <a:gridCol w="227664">
                  <a:extLst>
                    <a:ext uri="{9D8B030D-6E8A-4147-A177-3AD203B41FA5}">
                      <a16:colId xmlns:a16="http://schemas.microsoft.com/office/drawing/2014/main" val="1582122844"/>
                    </a:ext>
                  </a:extLst>
                </a:gridCol>
                <a:gridCol w="227664">
                  <a:extLst>
                    <a:ext uri="{9D8B030D-6E8A-4147-A177-3AD203B41FA5}">
                      <a16:colId xmlns:a16="http://schemas.microsoft.com/office/drawing/2014/main" val="233011728"/>
                    </a:ext>
                  </a:extLst>
                </a:gridCol>
                <a:gridCol w="216626">
                  <a:extLst>
                    <a:ext uri="{9D8B030D-6E8A-4147-A177-3AD203B41FA5}">
                      <a16:colId xmlns:a16="http://schemas.microsoft.com/office/drawing/2014/main" val="3112234633"/>
                    </a:ext>
                  </a:extLst>
                </a:gridCol>
                <a:gridCol w="222145">
                  <a:extLst>
                    <a:ext uri="{9D8B030D-6E8A-4147-A177-3AD203B41FA5}">
                      <a16:colId xmlns:a16="http://schemas.microsoft.com/office/drawing/2014/main" val="1516211979"/>
                    </a:ext>
                  </a:extLst>
                </a:gridCol>
                <a:gridCol w="373001">
                  <a:extLst>
                    <a:ext uri="{9D8B030D-6E8A-4147-A177-3AD203B41FA5}">
                      <a16:colId xmlns:a16="http://schemas.microsoft.com/office/drawing/2014/main" val="3928308772"/>
                    </a:ext>
                  </a:extLst>
                </a:gridCol>
                <a:gridCol w="379439">
                  <a:extLst>
                    <a:ext uri="{9D8B030D-6E8A-4147-A177-3AD203B41FA5}">
                      <a16:colId xmlns:a16="http://schemas.microsoft.com/office/drawing/2014/main" val="159674498"/>
                    </a:ext>
                  </a:extLst>
                </a:gridCol>
                <a:gridCol w="379439">
                  <a:extLst>
                    <a:ext uri="{9D8B030D-6E8A-4147-A177-3AD203B41FA5}">
                      <a16:colId xmlns:a16="http://schemas.microsoft.com/office/drawing/2014/main" val="2437246761"/>
                    </a:ext>
                  </a:extLst>
                </a:gridCol>
                <a:gridCol w="378520">
                  <a:extLst>
                    <a:ext uri="{9D8B030D-6E8A-4147-A177-3AD203B41FA5}">
                      <a16:colId xmlns:a16="http://schemas.microsoft.com/office/drawing/2014/main" val="929081691"/>
                    </a:ext>
                  </a:extLst>
                </a:gridCol>
                <a:gridCol w="38735">
                  <a:extLst>
                    <a:ext uri="{9D8B030D-6E8A-4147-A177-3AD203B41FA5}">
                      <a16:colId xmlns:a16="http://schemas.microsoft.com/office/drawing/2014/main" val="1214694296"/>
                    </a:ext>
                  </a:extLst>
                </a:gridCol>
                <a:gridCol w="379439">
                  <a:extLst>
                    <a:ext uri="{9D8B030D-6E8A-4147-A177-3AD203B41FA5}">
                      <a16:colId xmlns:a16="http://schemas.microsoft.com/office/drawing/2014/main" val="3764417304"/>
                    </a:ext>
                  </a:extLst>
                </a:gridCol>
                <a:gridCol w="378520">
                  <a:extLst>
                    <a:ext uri="{9D8B030D-6E8A-4147-A177-3AD203B41FA5}">
                      <a16:colId xmlns:a16="http://schemas.microsoft.com/office/drawing/2014/main" val="3684546658"/>
                    </a:ext>
                  </a:extLst>
                </a:gridCol>
                <a:gridCol w="368861">
                  <a:extLst>
                    <a:ext uri="{9D8B030D-6E8A-4147-A177-3AD203B41FA5}">
                      <a16:colId xmlns:a16="http://schemas.microsoft.com/office/drawing/2014/main" val="1704194592"/>
                    </a:ext>
                  </a:extLst>
                </a:gridCol>
                <a:gridCol w="351384">
                  <a:extLst>
                    <a:ext uri="{9D8B030D-6E8A-4147-A177-3AD203B41FA5}">
                      <a16:colId xmlns:a16="http://schemas.microsoft.com/office/drawing/2014/main" val="4220240239"/>
                    </a:ext>
                  </a:extLst>
                </a:gridCol>
                <a:gridCol w="38735">
                  <a:extLst>
                    <a:ext uri="{9D8B030D-6E8A-4147-A177-3AD203B41FA5}">
                      <a16:colId xmlns:a16="http://schemas.microsoft.com/office/drawing/2014/main" val="3023630224"/>
                    </a:ext>
                  </a:extLst>
                </a:gridCol>
                <a:gridCol w="351384">
                  <a:extLst>
                    <a:ext uri="{9D8B030D-6E8A-4147-A177-3AD203B41FA5}">
                      <a16:colId xmlns:a16="http://schemas.microsoft.com/office/drawing/2014/main" val="440012810"/>
                    </a:ext>
                  </a:extLst>
                </a:gridCol>
                <a:gridCol w="351384">
                  <a:extLst>
                    <a:ext uri="{9D8B030D-6E8A-4147-A177-3AD203B41FA5}">
                      <a16:colId xmlns:a16="http://schemas.microsoft.com/office/drawing/2014/main" val="3164995500"/>
                    </a:ext>
                  </a:extLst>
                </a:gridCol>
              </a:tblGrid>
              <a:tr h="17345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Наименование параметра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Номер задания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30243"/>
                  </a:ext>
                </a:extLst>
              </a:tr>
              <a:tr h="173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8419511"/>
                  </a:ext>
                </a:extLst>
              </a:tr>
              <a:tr h="3202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 машины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46" marR="27146" marT="13335" marB="13335" anchor="ctr">
                    <a:noFill/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Погрузчик фронтальный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Бульдозер-рыхлитель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Бульдозер с поворотным отвалом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Автогрейдер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Экскаватор-грейфер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870058"/>
                  </a:ext>
                </a:extLst>
              </a:tr>
              <a:tr h="173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Тяговый класс, кН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46" marR="27146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250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250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350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250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3418704"/>
                  </a:ext>
                </a:extLst>
              </a:tr>
              <a:tr h="173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Вместимость ковша, м</a:t>
                      </a:r>
                      <a:r>
                        <a:rPr lang="ru-RU" sz="900" baseline="300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46" marR="27146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1,5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1,5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2,5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098040"/>
                  </a:ext>
                </a:extLst>
              </a:tr>
              <a:tr h="3202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Радиус/высота (глубина) копания, м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46" marR="27146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–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1657434"/>
                  </a:ext>
                </a:extLst>
              </a:tr>
              <a:tr h="3202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Транспортная скорость, км/ч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46" marR="27146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2,5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9647131"/>
                  </a:ext>
                </a:extLst>
              </a:tr>
              <a:tr h="3202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Рассчитываемая деталь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146" marR="27146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Ковш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Стрела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Стойка зуба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Рама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отвал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рама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рама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отвал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Тяг. рама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Стрела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Рукоять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ковш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ковш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13335" marB="1333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878018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9059AA5-8F05-4DDB-A9FE-B84E3324D77E}"/>
              </a:ext>
            </a:extLst>
          </p:cNvPr>
          <p:cNvGraphicFramePr>
            <a:graphicFrameLocks noGrp="1"/>
          </p:cNvGraphicFramePr>
          <p:nvPr/>
        </p:nvGraphicFramePr>
        <p:xfrm>
          <a:off x="395288" y="188913"/>
          <a:ext cx="8137525" cy="62642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2266">
                  <a:extLst>
                    <a:ext uri="{9D8B030D-6E8A-4147-A177-3AD203B41FA5}">
                      <a16:colId xmlns:a16="http://schemas.microsoft.com/office/drawing/2014/main" val="560040444"/>
                    </a:ext>
                  </a:extLst>
                </a:gridCol>
                <a:gridCol w="4175259">
                  <a:extLst>
                    <a:ext uri="{9D8B030D-6E8A-4147-A177-3AD203B41FA5}">
                      <a16:colId xmlns:a16="http://schemas.microsoft.com/office/drawing/2014/main" val="1361740104"/>
                    </a:ext>
                  </a:extLst>
                </a:gridCol>
              </a:tblGrid>
              <a:tr h="24765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                                              СПбГАСУ  кафедра  НТТМ  202_   -202_     г.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356735"/>
                  </a:ext>
                </a:extLst>
              </a:tr>
              <a:tr h="24765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Студент  </a:t>
                      </a:r>
                      <a:r>
                        <a:rPr lang="en-US" sz="1200">
                          <a:effectLst/>
                        </a:rPr>
                        <a:t>IV</a:t>
                      </a:r>
                      <a:r>
                        <a:rPr lang="ru-RU" sz="1200">
                          <a:effectLst/>
                        </a:rPr>
                        <a:t>  курса  АДФ __________________________________________________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082714"/>
                  </a:ext>
                </a:extLst>
              </a:tr>
              <a:tr h="24765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307783"/>
                  </a:ext>
                </a:extLst>
              </a:tr>
              <a:tr h="24765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Задание на курсовой проект по дисциплине "МАШИНЫ ДЛЯ ЗЕМЛ</a:t>
                      </a:r>
                      <a:r>
                        <a:rPr lang="ru-RU" sz="1200" cap="all">
                          <a:effectLst/>
                        </a:rPr>
                        <a:t>ерой</a:t>
                      </a:r>
                      <a:r>
                        <a:rPr lang="ru-RU" sz="1200">
                          <a:effectLst/>
                        </a:rPr>
                        <a:t>НЫХ РАБОТ "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9144772"/>
                  </a:ext>
                </a:extLst>
              </a:tr>
              <a:tr h="49529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352165" algn="ctr"/>
                          <a:tab pos="4254500" algn="l"/>
                        </a:tabLst>
                      </a:pPr>
                      <a:r>
                        <a:rPr lang="ru-RU" sz="1200">
                          <a:effectLst/>
                        </a:rPr>
                        <a:t>Вариант  _____.  Тема проекта	 _____________________________________________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183465"/>
                  </a:ext>
                </a:extLst>
              </a:tr>
              <a:tr h="247651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Данные: __________________________________________________________________________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438858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Состав проекта                                           Кол-во листов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        Содержание                                                   стр.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2989613020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 Чертежи (формат А1);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Состояние  вопроса ...............................................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2398646219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- вид общий (две проекции)                                        1,0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  Требования к  машине (по ГОСТ) .................................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1914838417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- схемы привода (гидравлическая)    1,0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 Выбор и обоснование типа рабочего оборудования,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2717872697"/>
                  </a:ext>
                </a:extLst>
              </a:tr>
              <a:tr h="403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- рассчитываемая деталь                                          0,5 - 1,0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хода, привода и системы управления 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2941135764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 Пояснительная записка (формат А4)                   35 - 40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3. Описание схем привода рабочего оборудования 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2904660941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 Описание устройства, принципа действия  машины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3254529196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Стадии проекта                              Сроки выполнения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и технологии производства работ .........................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3069067304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 Выбор базовой машины ................................30.09.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5. Расчетная часть: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156711224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 Расчетная часть............................................. 20-27.10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5.1. Определение  параметров рабочего оборудования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3237175415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3. Чертежи ........................................................ 3-10.12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        и мощности двигателя ....................................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3974241890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5.2. Выбор базовой машины .................................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1238137871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5.3. Расчет устойчивости ......................................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4063898260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Дата защиты проекта                                         10-15.12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5.4. Расчет сопротивлений при работе машины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985996397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5.5. Определение нагрузок на рабочее оборудование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1679101112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Руководитель проекта д.т.н., профессор            Репин С.В.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5.6. Прочностной  расчет ......................................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1261708937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5.7. Расчет привода рабочего оборудования 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2223795530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Дата выдачи задания на КП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     5.8. Технико-экономический расчет.......................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3876289340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6. Автоматизация рабочего процесса ........................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3735595633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Заключение ...............................................................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3360198482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Литература ...............................................................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001" marR="67001" marT="0" marB="0"/>
                </a:tc>
                <a:extLst>
                  <a:ext uri="{0D108BD9-81ED-4DB2-BD59-A6C34878D82A}">
                    <a16:rowId xmlns:a16="http://schemas.microsoft.com/office/drawing/2014/main" val="23034717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:a16="http://schemas.microsoft.com/office/drawing/2014/main" id="{526787B1-46B9-4DF3-BE1A-87EB1C64D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/>
              <a:t>5.1. Определение параметров рабочего оборудования и мощности двигателя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2E28A7-0650-48E3-AB6E-D58EB3FF0B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sz="2000" dirty="0"/>
              <a:t>Скопировать в </a:t>
            </a:r>
            <a:r>
              <a:rPr lang="en-US" sz="2000" dirty="0"/>
              <a:t>Excel </a:t>
            </a:r>
            <a:r>
              <a:rPr lang="ru-RU" sz="2000" dirty="0"/>
              <a:t>из приложения «МЗР КП» таблицу с параметрами  своей машины.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000" dirty="0"/>
              <a:t>Построить линии тренда зависимостей параметров от главного параметра машины (дан в задании).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000" dirty="0"/>
              <a:t>Рассчитать параметры для своей машины.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ru-RU" sz="2000" dirty="0"/>
          </a:p>
          <a:p>
            <a:pPr marL="4057650" lvl="8" indent="-514350">
              <a:buFont typeface="+mj-lt"/>
              <a:buAutoNum type="arabicPeriod"/>
              <a:defRPr/>
            </a:pPr>
            <a:endParaRPr lang="ru-RU" sz="800" dirty="0"/>
          </a:p>
          <a:p>
            <a:pPr marL="514350" indent="-514350">
              <a:buFont typeface="+mj-lt"/>
              <a:buAutoNum type="arabicPeriod"/>
              <a:defRPr/>
            </a:pPr>
            <a:endParaRPr lang="ru-RU" sz="2000" dirty="0"/>
          </a:p>
        </p:txBody>
      </p:sp>
      <p:sp>
        <p:nvSpPr>
          <p:cNvPr id="8196" name="TextBox 5">
            <a:extLst>
              <a:ext uri="{FF2B5EF4-FFF2-40B4-BE49-F238E27FC236}">
                <a16:creationId xmlns:a16="http://schemas.microsoft.com/office/drawing/2014/main" id="{429F31D7-1E58-48DF-831B-9AC42A1410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3743325"/>
            <a:ext cx="6018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/>
              <a:t>5.2. Выбор базовой машины</a:t>
            </a:r>
          </a:p>
        </p:txBody>
      </p:sp>
      <p:sp>
        <p:nvSpPr>
          <p:cNvPr id="8197" name="Прямоугольник 7">
            <a:extLst>
              <a:ext uri="{FF2B5EF4-FFF2-40B4-BE49-F238E27FC236}">
                <a16:creationId xmlns:a16="http://schemas.microsoft.com/office/drawing/2014/main" id="{067BF371-B321-422B-BBEE-890144407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438" y="4581525"/>
            <a:ext cx="79851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Calibri" panose="020F0502020204030204" pitchFamily="34" charset="0"/>
              <a:buAutoNum type="arabicPeriod"/>
            </a:pPr>
            <a:r>
              <a:rPr lang="ru-RU" altLang="ru-RU"/>
              <a:t>Выбрать стандартную машину, соответствующую главному параметру своей машины.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ru-RU" altLang="ru-RU"/>
              <a:t>Выписать основные параметры базовой машины.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ru-RU" altLang="ru-RU"/>
              <a:t>Поместить в записку рисунок базовой машины и описать ее конструкцию.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4">
            <a:extLst>
              <a:ext uri="{FF2B5EF4-FFF2-40B4-BE49-F238E27FC236}">
                <a16:creationId xmlns:a16="http://schemas.microsoft.com/office/drawing/2014/main" id="{3CEBFC22-9F62-40CC-9810-BBCAC8A1A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t="21440" r="26848" b="35721"/>
          <a:stretch>
            <a:fillRect/>
          </a:stretch>
        </p:blipFill>
        <p:spPr bwMode="auto">
          <a:xfrm>
            <a:off x="-1044575" y="1341438"/>
            <a:ext cx="11088688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5">
            <a:extLst>
              <a:ext uri="{FF2B5EF4-FFF2-40B4-BE49-F238E27FC236}">
                <a16:creationId xmlns:a16="http://schemas.microsoft.com/office/drawing/2014/main" id="{2E2EDD67-0524-40E8-8697-69EA1B5B3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60350"/>
            <a:ext cx="79930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Пример определения параметров машины в </a:t>
            </a:r>
            <a:r>
              <a:rPr lang="en-US" altLang="ru-RU"/>
              <a:t>Excel</a:t>
            </a:r>
            <a:endParaRPr lang="ru-RU" alt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7E9873A693978F489DAED87F8DE4B8A3" ma:contentTypeVersion="7" ma:contentTypeDescription="Создание документа." ma:contentTypeScope="" ma:versionID="888b00905afd5567d5039d697dd13737">
  <xsd:schema xmlns:xsd="http://www.w3.org/2001/XMLSchema" xmlns:xs="http://www.w3.org/2001/XMLSchema" xmlns:p="http://schemas.microsoft.com/office/2006/metadata/properties" xmlns:ns2="bf15968b-5a2a-4d25-a6a0-6d17147bce06" targetNamespace="http://schemas.microsoft.com/office/2006/metadata/properties" ma:root="true" ma:fieldsID="94a64857cc8b3db5018a08635e49eb15" ns2:_="">
    <xsd:import namespace="bf15968b-5a2a-4d25-a6a0-6d17147bce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15968b-5a2a-4d25-a6a0-6d17147bce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0E86755-A247-4E37-A380-C1C6D186F02A}"/>
</file>

<file path=customXml/itemProps2.xml><?xml version="1.0" encoding="utf-8"?>
<ds:datastoreItem xmlns:ds="http://schemas.openxmlformats.org/officeDocument/2006/customXml" ds:itemID="{E4D056C1-6EAC-4B8B-B54C-CA2D9D265F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78CE444-A7B2-4B88-94FF-D1CDA324586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948</TotalTime>
  <Words>793</Words>
  <Application>Microsoft Office PowerPoint</Application>
  <PresentationFormat>Экран (4:3)</PresentationFormat>
  <Paragraphs>201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МАШИНЫ ДЛЯ ЗЕМЛЕРОЙНЫХ РАБОТ </vt:lpstr>
      <vt:lpstr>Методические материалы по курсу </vt:lpstr>
      <vt:lpstr>Презентация PowerPoint</vt:lpstr>
      <vt:lpstr>Презентация PowerPoint</vt:lpstr>
      <vt:lpstr>Презентация PowerPoint</vt:lpstr>
      <vt:lpstr>Презентация PowerPoint</vt:lpstr>
      <vt:lpstr>5.1. Определение параметров рабочего оборудования и мощности двигателя </vt:lpstr>
      <vt:lpstr>Презентация PowerPoint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Машины для земляных работ</dc:title>
  <dc:creator>СВ</dc:creator>
  <cp:lastModifiedBy>Сергей Репин</cp:lastModifiedBy>
  <cp:revision>65</cp:revision>
  <dcterms:created xsi:type="dcterms:W3CDTF">2014-12-16T05:28:22Z</dcterms:created>
  <dcterms:modified xsi:type="dcterms:W3CDTF">2020-09-30T17:02:33Z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0x0101007E9873A693978F489DAED87F8DE4B8A3</vt:lpwstr>
  </property>
</Properties>
</file>